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  <a:ln w="25400">
            <a:solidFill>
              <a:srgbClr val="3A5E8A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18" name="Group 11"/>
          <p:cNvGrpSpPr/>
          <p:nvPr/>
        </p:nvGrpSpPr>
        <p:grpSpPr>
          <a:xfrm>
            <a:off x="2831735" y="3945633"/>
            <a:ext cx="3917511" cy="486920"/>
            <a:chOff x="0" y="0"/>
            <a:chExt cx="3917510" cy="486919"/>
          </a:xfrm>
        </p:grpSpPr>
        <p:pic>
          <p:nvPicPr>
            <p:cNvPr id="16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9450" t="0" r="0" b="0"/>
            <a:stretch>
              <a:fillRect/>
            </a:stretch>
          </p:blipFill>
          <p:spPr>
            <a:xfrm>
              <a:off x="402618" y="0"/>
              <a:ext cx="3514893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92757" b="0"/>
            <a:stretch>
              <a:fillRect/>
            </a:stretch>
          </p:blipFill>
          <p:spPr>
            <a:xfrm>
              <a:off x="0" y="0"/>
              <a:ext cx="420451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" name="Body Level One…"/>
          <p:cNvSpPr/>
          <p:nvPr>
            <p:ph type="body" sz="quarter" idx="1"/>
          </p:nvPr>
        </p:nvSpPr>
        <p:spPr>
          <a:xfrm>
            <a:off x="396991" y="2504043"/>
            <a:ext cx="2700337" cy="381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557212" indent="-214313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857250" indent="-171450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200150" indent="-171450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543050" indent="-171450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" name="Text Placeholder 19"/>
          <p:cNvSpPr/>
          <p:nvPr>
            <p:ph type="body" sz="quarter" idx="13"/>
          </p:nvPr>
        </p:nvSpPr>
        <p:spPr>
          <a:xfrm>
            <a:off x="396992" y="3998593"/>
            <a:ext cx="2270008" cy="3810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4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2" name="TextBox 21"/>
          <p:cNvSpPr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2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4040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6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17" name="Title 1"/>
          <p:cNvSpPr/>
          <p:nvPr/>
        </p:nvSpPr>
        <p:spPr>
          <a:xfrm>
            <a:off x="426891" y="3962400"/>
            <a:ext cx="3535509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The Coding Bootcamp</a:t>
            </a:r>
          </a:p>
        </p:txBody>
      </p:sp>
      <p:sp>
        <p:nvSpPr>
          <p:cNvPr id="118" name="TextBox 17"/>
          <p:cNvSpPr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19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/>
            </a:lvl1pPr>
          </a:lstStyle>
          <a:p>
            <a:pPr/>
            <a:r>
              <a:t>Title Text</a:t>
            </a:r>
          </a:p>
        </p:txBody>
      </p:sp>
      <p:sp>
        <p:nvSpPr>
          <p:cNvPr id="120" name="Body Level One…"/>
          <p:cNvSpPr/>
          <p:nvPr>
            <p:ph type="body" sz="quarter" idx="1"/>
          </p:nvPr>
        </p:nvSpPr>
        <p:spPr>
          <a:xfrm>
            <a:off x="396991" y="2504043"/>
            <a:ext cx="2700337" cy="381001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defTabSz="914400">
              <a:lnSpc>
                <a:spcPct val="90000"/>
              </a:lnSpc>
              <a:spcBef>
                <a:spcPts val="10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Blank">
    <p:bg>
      <p:bgPr>
        <a:solidFill>
          <a:srgbClr val="4040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9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130" name="TextBox 6"/>
          <p:cNvSpPr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31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32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lowchart: Process 5"/>
          <p:cNvSpPr/>
          <p:nvPr/>
        </p:nvSpPr>
        <p:spPr>
          <a:xfrm>
            <a:off x="-1" y="6418964"/>
            <a:ext cx="9155743" cy="45774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40" name="Title Text"/>
          <p:cNvSpPr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1" name="TextBox 18"/>
          <p:cNvSpPr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42" name="Straight Connector 6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BF5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Flowchart: Process 7"/>
          <p:cNvSpPr/>
          <p:nvPr/>
        </p:nvSpPr>
        <p:spPr>
          <a:xfrm flipV="1">
            <a:off x="426891" y="3691892"/>
            <a:ext cx="6888310" cy="4572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51" name="Title 1"/>
          <p:cNvSpPr/>
          <p:nvPr/>
        </p:nvSpPr>
        <p:spPr>
          <a:xfrm>
            <a:off x="426892" y="3963846"/>
            <a:ext cx="4678508" cy="453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The Coding Bootcamp at UT Austin | </a:t>
            </a:r>
          </a:p>
        </p:txBody>
      </p:sp>
      <p:sp>
        <p:nvSpPr>
          <p:cNvPr id="152" name="TextBox 17"/>
          <p:cNvSpPr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53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/>
            </a:lvl1pPr>
          </a:lstStyle>
          <a:p>
            <a:pPr/>
            <a:r>
              <a:t>Title Text</a:t>
            </a:r>
          </a:p>
        </p:txBody>
      </p:sp>
      <p:sp>
        <p:nvSpPr>
          <p:cNvPr id="154" name="Body Level One…"/>
          <p:cNvSpPr/>
          <p:nvPr>
            <p:ph type="body" sz="quarter" idx="1"/>
          </p:nvPr>
        </p:nvSpPr>
        <p:spPr>
          <a:xfrm>
            <a:off x="4953000" y="4036236"/>
            <a:ext cx="2270008" cy="381001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62939" indent="-205739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20139" indent="-205739" defTabSz="914400">
              <a:lnSpc>
                <a:spcPct val="90000"/>
              </a:lnSpc>
              <a:spcBef>
                <a:spcPts val="1000"/>
              </a:spcBef>
              <a:buFontTx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577339" indent="-205739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34539" indent="-205739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Text Placeholder 19"/>
          <p:cNvSpPr/>
          <p:nvPr>
            <p:ph type="body" sz="quarter" idx="13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56" name="Content Placeholder 8" descr="Content Placeholder 8"/>
          <p:cNvPicPr>
            <a:picLocks noChangeAspect="1"/>
          </p:cNvPicPr>
          <p:nvPr/>
        </p:nvPicPr>
        <p:blipFill>
          <a:blip r:embed="rId2">
            <a:extLst/>
          </a:blip>
          <a:srcRect l="0" t="10220" r="0" b="0"/>
          <a:stretch>
            <a:fillRect/>
          </a:stretch>
        </p:blipFill>
        <p:spPr>
          <a:xfrm>
            <a:off x="0" y="-1"/>
            <a:ext cx="9144000" cy="560979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Blank">
    <p:bg>
      <p:bgPr>
        <a:solidFill>
          <a:srgbClr val="BF5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165" name="TextBox 6"/>
          <p:cNvSpPr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66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67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lowchart: Process 9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BF57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5" name="Title Text"/>
          <p:cNvSpPr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6" name="Straight Connector 8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BF57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77" name="TextBox 18"/>
          <p:cNvSpPr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pic>
        <p:nvPicPr>
          <p:cNvPr id="178" name="Content Placeholder 8" descr="Content Placeholder 8"/>
          <p:cNvPicPr>
            <a:picLocks noChangeAspect="1"/>
          </p:cNvPicPr>
          <p:nvPr/>
        </p:nvPicPr>
        <p:blipFill>
          <a:blip r:embed="rId2">
            <a:extLst/>
          </a:blip>
          <a:srcRect l="73429" t="14128" r="0" b="0"/>
          <a:stretch>
            <a:fillRect/>
          </a:stretch>
        </p:blipFill>
        <p:spPr>
          <a:xfrm>
            <a:off x="-5871" y="6400799"/>
            <a:ext cx="2179730" cy="481356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traight Connector 11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262626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9" name="Flowchart: Process 12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0" name="TextBox 13"/>
          <p:cNvSpPr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grpSp>
        <p:nvGrpSpPr>
          <p:cNvPr id="43" name="Group 14"/>
          <p:cNvGrpSpPr/>
          <p:nvPr/>
        </p:nvGrpSpPr>
        <p:grpSpPr>
          <a:xfrm>
            <a:off x="5232359" y="6411722"/>
            <a:ext cx="3917511" cy="486920"/>
            <a:chOff x="0" y="0"/>
            <a:chExt cx="3917510" cy="486919"/>
          </a:xfrm>
        </p:grpSpPr>
        <p:pic>
          <p:nvPicPr>
            <p:cNvPr id="41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9450" t="0" r="0" b="0"/>
            <a:stretch>
              <a:fillRect/>
            </a:stretch>
          </p:blipFill>
          <p:spPr>
            <a:xfrm>
              <a:off x="402618" y="0"/>
              <a:ext cx="3514893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2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92757" b="0"/>
            <a:stretch>
              <a:fillRect/>
            </a:stretch>
          </p:blipFill>
          <p:spPr>
            <a:xfrm>
              <a:off x="0" y="0"/>
              <a:ext cx="420451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4" name="Title Text"/>
          <p:cNvSpPr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15" descr="Pictur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64081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4" name="Title 1"/>
          <p:cNvSpPr/>
          <p:nvPr/>
        </p:nvSpPr>
        <p:spPr>
          <a:xfrm>
            <a:off x="426891" y="3962400"/>
            <a:ext cx="3535509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Rutgers Coding Bootcamp |</a:t>
            </a:r>
          </a:p>
        </p:txBody>
      </p:sp>
      <p:sp>
        <p:nvSpPr>
          <p:cNvPr id="55" name="TextBox 17"/>
          <p:cNvSpPr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56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/>
            </a:lvl1pPr>
          </a:lstStyle>
          <a:p>
            <a:pPr/>
            <a:r>
              <a:t>Title Text</a:t>
            </a:r>
          </a:p>
        </p:txBody>
      </p:sp>
      <p:sp>
        <p:nvSpPr>
          <p:cNvPr id="57" name="Body Level One…"/>
          <p:cNvSpPr/>
          <p:nvPr>
            <p:ph type="body" sz="quarter" idx="1"/>
          </p:nvPr>
        </p:nvSpPr>
        <p:spPr>
          <a:xfrm>
            <a:off x="3962400" y="4037683"/>
            <a:ext cx="2270008" cy="381001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defTabSz="914400">
              <a:lnSpc>
                <a:spcPct val="90000"/>
              </a:lnSpc>
              <a:spcBef>
                <a:spcPts val="10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Text Placeholder 19"/>
          <p:cNvSpPr/>
          <p:nvPr>
            <p:ph type="body" sz="quarter" idx="13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64081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68" name="TextBox 6"/>
          <p:cNvSpPr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69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70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lowchart: Process 9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D1103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8" name="TextBox 13"/>
          <p:cNvSpPr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UCFB - All Rights Reserved</a:t>
            </a:r>
          </a:p>
        </p:txBody>
      </p:sp>
      <p:sp>
        <p:nvSpPr>
          <p:cNvPr id="79" name="Title Text"/>
          <p:cNvSpPr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0" name="Straight Connector 8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81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extBox 18"/>
          <p:cNvSpPr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8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Text"/>
          <p:cNvSpPr/>
          <p:nvPr>
            <p:ph type="title"/>
          </p:nvPr>
        </p:nvSpPr>
        <p:spPr>
          <a:xfrm>
            <a:off x="685800" y="2130426"/>
            <a:ext cx="7772400" cy="1470026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b="0" i="0" sz="44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1" name="Body Level One…"/>
          <p:cNvSpPr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1pPr>
            <a:lvl2pPr marL="0" indent="3429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2pPr>
            <a:lvl3pPr marL="0" indent="6858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3pPr>
            <a:lvl4pPr marL="0" indent="10287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4pPr>
            <a:lvl5pPr marL="0" indent="13716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Slide Number"/>
          <p:cNvSpPr/>
          <p:nvPr>
            <p:ph type="sldNum" sz="quarter" idx="2"/>
          </p:nvPr>
        </p:nvSpPr>
        <p:spPr>
          <a:xfrm>
            <a:off x="8251368" y="6404292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le Text"/>
          <p:cNvSpPr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b="0" i="0" sz="4400">
                <a:solidFill>
                  <a:srgbClr val="0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0" name="Body Level One…"/>
          <p:cNvSpPr/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defRPr sz="2800"/>
            </a:lvl1pPr>
            <a:lvl2pPr marL="723900" indent="-266700" defTabSz="914400">
              <a:lnSpc>
                <a:spcPct val="90000"/>
              </a:lnSpc>
              <a:spcBef>
                <a:spcPts val="1000"/>
              </a:spcBef>
              <a:buChar char="•"/>
              <a:defRPr sz="2800"/>
            </a:lvl2pPr>
            <a:lvl3pPr marL="1234439" indent="-320039" defTabSz="914400">
              <a:lnSpc>
                <a:spcPct val="90000"/>
              </a:lnSpc>
              <a:spcBef>
                <a:spcPts val="1000"/>
              </a:spcBef>
              <a:defRPr sz="2800"/>
            </a:lvl3pPr>
            <a:lvl4pPr marL="17272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/>
            </a:lvl4pPr>
            <a:lvl5pPr marL="21844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lide Number"/>
          <p:cNvSpPr/>
          <p:nvPr>
            <p:ph type="sldNum" sz="quarter" idx="2"/>
          </p:nvPr>
        </p:nvSpPr>
        <p:spPr>
          <a:xfrm>
            <a:off x="8251368" y="6404292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lide Number"/>
          <p:cNvSpPr/>
          <p:nvPr>
            <p:ph type="sldNum" sz="quarter" idx="2"/>
          </p:nvPr>
        </p:nvSpPr>
        <p:spPr>
          <a:xfrm>
            <a:off x="8251368" y="6404292"/>
            <a:ext cx="263983" cy="26924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  <a:ln w="25400">
            <a:solidFill>
              <a:srgbClr val="3A5E8A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TextBox 15"/>
          <p:cNvSpPr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4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5" name="Title Text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57175" marR="0" indent="-257175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9" marR="0" indent="-24492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19" marR="0" indent="-27431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hyperlink" Target="https://bootswatch.com/" TargetMode="Externa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pPr/>
            <a:r>
              <a:t>The Joys of JavaScript</a:t>
            </a:r>
          </a:p>
        </p:txBody>
      </p:sp>
      <p:sp>
        <p:nvSpPr>
          <p:cNvPr id="189" name="Text Placeholder 5"/>
          <p:cNvSpPr/>
          <p:nvPr>
            <p:ph type="body" sz="quarter" idx="1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/>
          <a:lstStyle/>
          <a:p>
            <a:pPr/>
            <a:r>
              <a:t>Unit 3.1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Your Brain on JavaScript…</a:t>
            </a:r>
          </a:p>
        </p:txBody>
      </p:sp>
      <p:pic>
        <p:nvPicPr>
          <p:cNvPr id="21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0" r="6762" b="27647"/>
          <a:stretch>
            <a:fillRect/>
          </a:stretch>
        </p:blipFill>
        <p:spPr>
          <a:xfrm>
            <a:off x="-21111" y="838200"/>
            <a:ext cx="9165112" cy="533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Time to Take Notes…</a:t>
            </a:r>
          </a:p>
        </p:txBody>
      </p:sp>
      <p:pic>
        <p:nvPicPr>
          <p:cNvPr id="21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1998" y="747991"/>
            <a:ext cx="7424279" cy="55682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And Keep Organized!!!</a:t>
            </a:r>
          </a:p>
        </p:txBody>
      </p:sp>
      <p:pic>
        <p:nvPicPr>
          <p:cNvPr id="22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1971" y="914400"/>
            <a:ext cx="8434894" cy="52718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Overall Tips</a:t>
            </a:r>
          </a:p>
        </p:txBody>
      </p:sp>
      <p:sp>
        <p:nvSpPr>
          <p:cNvPr id="224" name="Content Placeholder 2"/>
          <p:cNvSpPr/>
          <p:nvPr/>
        </p:nvSpPr>
        <p:spPr>
          <a:xfrm>
            <a:off x="228599" y="990600"/>
            <a:ext cx="8806545" cy="5059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Review </a:t>
            </a:r>
            <a:r>
              <a:rPr>
                <a:solidFill>
                  <a:schemeClr val="accent2"/>
                </a:solidFill>
              </a:rPr>
              <a:t>Immediately</a:t>
            </a:r>
            <a:r>
              <a:t>: </a:t>
            </a:r>
            <a:r>
              <a:rPr b="0"/>
              <a:t>We’ll be building upon these concepts quickly. The firmer your grasp now, the better off you’ll be.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b="1" i="1" sz="2400">
                <a:latin typeface="Arial"/>
                <a:ea typeface="Arial"/>
                <a:cs typeface="Arial"/>
                <a:sym typeface="Arial"/>
              </a:defRPr>
            </a:pPr>
            <a:r>
              <a:t>Re-do</a:t>
            </a:r>
            <a:r>
              <a:rPr i="0"/>
              <a:t> the exercises in class: </a:t>
            </a:r>
            <a:r>
              <a:rPr b="0" i="0"/>
              <a:t>Don’t just re-read! Actually spend the time to re-do them from scratch on your own.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914400" indent="-6858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rPr sz="3600"/>
              <a:t>Get Help</a:t>
            </a:r>
            <a:r>
              <a:t>: </a:t>
            </a:r>
            <a:r>
              <a:rPr b="0"/>
              <a:t>Come to office hours. Ask conceptual questions. Ask specific questions. Just keep asking questions!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914400" indent="-6858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rPr sz="3600"/>
              <a:t>Don’t be Afraid</a:t>
            </a:r>
            <a:r>
              <a:t>: </a:t>
            </a:r>
            <a:r>
              <a:rPr b="0"/>
              <a:t>You will get this. It will take time, but you </a:t>
            </a:r>
            <a:r>
              <a:rPr b="0" u="sng"/>
              <a:t>will</a:t>
            </a:r>
            <a:r>
              <a:rPr b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29" name="Rectangle 8"/>
          <p:cNvSpPr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230" name="TextBox 9"/>
          <p:cNvSpPr/>
          <p:nvPr/>
        </p:nvSpPr>
        <p:spPr>
          <a:xfrm>
            <a:off x="304800" y="761999"/>
            <a:ext cx="8686800" cy="5415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Dissection:</a:t>
            </a:r>
          </a:p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Download the file sent to you via slack. 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Open it in Chrome and observe what happens.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try to explain how the code connects to the events that happen on the page.</a:t>
            </a: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b="1" i="1" sz="2400">
                <a:latin typeface="Arial"/>
                <a:ea typeface="Arial"/>
                <a:cs typeface="Arial"/>
                <a:sym typeface="Arial"/>
              </a:defRPr>
            </a:pPr>
            <a:r>
              <a:t>p.s. </a:t>
            </a:r>
            <a:r>
              <a:rPr b="0"/>
              <a:t>We haven’t covered JavaScript before, but a big part of being a developer is learning on the fly!</a:t>
            </a:r>
          </a:p>
          <a:p>
            <a:pPr>
              <a:defRPr i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b="1" i="1" sz="2400">
                <a:latin typeface="Arial"/>
                <a:ea typeface="Arial"/>
                <a:cs typeface="Arial"/>
                <a:sym typeface="Arial"/>
              </a:defRPr>
            </a:pPr>
            <a:r>
              <a:rPr>
                <a:solidFill>
                  <a:srgbClr val="CF1015"/>
                </a:solidFill>
              </a:rPr>
              <a:t>MAJOR</a:t>
            </a:r>
            <a:r>
              <a:t> p.s. </a:t>
            </a:r>
            <a:r>
              <a:rPr b="0"/>
              <a:t>When downloading any code going forward, be sure to hit “Download”. If you copy and paste directly from Slack, your code will not work!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JavaScript Definitions</a:t>
            </a:r>
          </a:p>
        </p:txBody>
      </p:sp>
      <p:sp>
        <p:nvSpPr>
          <p:cNvPr id="235" name="Content Placeholder 2"/>
          <p:cNvSpPr/>
          <p:nvPr/>
        </p:nvSpPr>
        <p:spPr>
          <a:xfrm>
            <a:off x="331585" y="838200"/>
            <a:ext cx="8736216" cy="2926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JavaScript</a:t>
            </a:r>
            <a:r>
              <a:rPr b="0"/>
              <a:t> is the third of the three fundamental programming languages of the modern web (along with HTML, CSS).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JavaScript allows developers to create </a:t>
            </a:r>
            <a:r>
              <a:rPr b="1"/>
              <a:t>dynamic </a:t>
            </a:r>
            <a:r>
              <a:t>web applications capable of taking in user inputs, changing what’s displayed to users, animating elements, and much more.</a:t>
            </a:r>
          </a:p>
        </p:txBody>
      </p:sp>
      <p:pic>
        <p:nvPicPr>
          <p:cNvPr id="23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671"/>
            <a:ext cx="2098675" cy="2098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Variables</a:t>
            </a:r>
          </a:p>
        </p:txBody>
      </p:sp>
      <p:sp>
        <p:nvSpPr>
          <p:cNvPr id="241" name="Content Placeholder 2"/>
          <p:cNvSpPr/>
          <p:nvPr/>
        </p:nvSpPr>
        <p:spPr>
          <a:xfrm>
            <a:off x="451328" y="1066800"/>
            <a:ext cx="8583816" cy="1859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Variables are the </a:t>
            </a:r>
            <a:r>
              <a:rPr u="sng"/>
              <a:t>nouns</a:t>
            </a:r>
            <a:r>
              <a:t> of programming.</a:t>
            </a:r>
            <a:endParaRPr u="sng"/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They are “things” (Numbers, Strings, Booleans, etc.).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They are composed of </a:t>
            </a:r>
            <a:r>
              <a:rPr u="sng"/>
              <a:t>variable names</a:t>
            </a:r>
            <a:r>
              <a:t> and </a:t>
            </a:r>
            <a:r>
              <a:rPr u="sng"/>
              <a:t>values</a:t>
            </a:r>
            <a:r>
              <a:t>.</a:t>
            </a:r>
          </a:p>
        </p:txBody>
      </p:sp>
      <p:pic>
        <p:nvPicPr>
          <p:cNvPr id="24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251" y="3527323"/>
            <a:ext cx="6903890" cy="1828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Bootswatch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INSTRUCTOR DEMO!</a:t>
            </a:r>
          </a:p>
        </p:txBody>
      </p:sp>
      <p:sp>
        <p:nvSpPr>
          <p:cNvPr id="245" name="Title 1"/>
          <p:cNvSpPr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b="1" i="1"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Variable Assignment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248" name="Title 1"/>
          <p:cNvSpPr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(BasicVariablesDemo | 02-BasicVariablesDemo)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Variables (Syntax)</a:t>
            </a:r>
          </a:p>
        </p:txBody>
      </p:sp>
      <p:sp>
        <p:nvSpPr>
          <p:cNvPr id="251" name="Rectangle 5"/>
          <p:cNvSpPr/>
          <p:nvPr/>
        </p:nvSpPr>
        <p:spPr>
          <a:xfrm>
            <a:off x="1930198" y="2667000"/>
            <a:ext cx="2275725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2" name="Rectangle 6"/>
          <p:cNvSpPr/>
          <p:nvPr/>
        </p:nvSpPr>
        <p:spPr>
          <a:xfrm>
            <a:off x="54100" y="26670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3" name="TextBox 7"/>
          <p:cNvSpPr/>
          <p:nvPr/>
        </p:nvSpPr>
        <p:spPr>
          <a:xfrm>
            <a:off x="429840" y="3148577"/>
            <a:ext cx="1415514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</a:t>
            </a:r>
          </a:p>
        </p:txBody>
      </p:sp>
      <p:sp>
        <p:nvSpPr>
          <p:cNvPr id="254" name="TextBox 8"/>
          <p:cNvSpPr/>
          <p:nvPr/>
        </p:nvSpPr>
        <p:spPr>
          <a:xfrm>
            <a:off x="2384187" y="3126247"/>
            <a:ext cx="1906580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255" name="Rectangle 9"/>
          <p:cNvSpPr/>
          <p:nvPr/>
        </p:nvSpPr>
        <p:spPr>
          <a:xfrm>
            <a:off x="4236401" y="2666999"/>
            <a:ext cx="1147407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6" name="Rectangle 10"/>
          <p:cNvSpPr/>
          <p:nvPr/>
        </p:nvSpPr>
        <p:spPr>
          <a:xfrm>
            <a:off x="5414286" y="2666999"/>
            <a:ext cx="2412214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7" name="TextBox 11"/>
          <p:cNvSpPr/>
          <p:nvPr/>
        </p:nvSpPr>
        <p:spPr>
          <a:xfrm>
            <a:off x="5263010" y="3210579"/>
            <a:ext cx="2721101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2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“Bumblee”</a:t>
            </a:r>
          </a:p>
        </p:txBody>
      </p:sp>
      <p:sp>
        <p:nvSpPr>
          <p:cNvPr id="258" name="TextBox 12"/>
          <p:cNvSpPr/>
          <p:nvPr/>
        </p:nvSpPr>
        <p:spPr>
          <a:xfrm>
            <a:off x="4543583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59" name="Rectangle 13"/>
          <p:cNvSpPr/>
          <p:nvPr/>
        </p:nvSpPr>
        <p:spPr>
          <a:xfrm>
            <a:off x="7863185" y="2666999"/>
            <a:ext cx="1177886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0" name="TextBox 14"/>
          <p:cNvSpPr/>
          <p:nvPr/>
        </p:nvSpPr>
        <p:spPr>
          <a:xfrm>
            <a:off x="8200848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;</a:t>
            </a:r>
          </a:p>
        </p:txBody>
      </p:sp>
      <p:sp>
        <p:nvSpPr>
          <p:cNvPr id="261" name="TextBox 15"/>
          <p:cNvSpPr/>
          <p:nvPr/>
        </p:nvSpPr>
        <p:spPr>
          <a:xfrm>
            <a:off x="335279" y="2173051"/>
            <a:ext cx="139582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Keyword</a:t>
            </a:r>
          </a:p>
        </p:txBody>
      </p:sp>
      <p:sp>
        <p:nvSpPr>
          <p:cNvPr id="262" name="TextBox 16"/>
          <p:cNvSpPr/>
          <p:nvPr/>
        </p:nvSpPr>
        <p:spPr>
          <a:xfrm>
            <a:off x="2269587" y="2173051"/>
            <a:ext cx="156124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Variable name</a:t>
            </a:r>
          </a:p>
        </p:txBody>
      </p:sp>
      <p:sp>
        <p:nvSpPr>
          <p:cNvPr id="263" name="TextBox 17"/>
          <p:cNvSpPr/>
          <p:nvPr/>
        </p:nvSpPr>
        <p:spPr>
          <a:xfrm>
            <a:off x="4113870" y="2150944"/>
            <a:ext cx="1298487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Assignment</a:t>
            </a:r>
          </a:p>
        </p:txBody>
      </p:sp>
      <p:sp>
        <p:nvSpPr>
          <p:cNvPr id="264" name="TextBox 18"/>
          <p:cNvSpPr/>
          <p:nvPr/>
        </p:nvSpPr>
        <p:spPr>
          <a:xfrm>
            <a:off x="6244835" y="2150944"/>
            <a:ext cx="671845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Value</a:t>
            </a:r>
          </a:p>
        </p:txBody>
      </p:sp>
      <p:sp>
        <p:nvSpPr>
          <p:cNvPr id="265" name="TextBox 19"/>
          <p:cNvSpPr/>
          <p:nvPr/>
        </p:nvSpPr>
        <p:spPr>
          <a:xfrm>
            <a:off x="7728083" y="2150944"/>
            <a:ext cx="128576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Variables (Syntax)</a:t>
            </a:r>
          </a:p>
        </p:txBody>
      </p:sp>
      <p:sp>
        <p:nvSpPr>
          <p:cNvPr id="268" name="Rectangle 5"/>
          <p:cNvSpPr/>
          <p:nvPr/>
        </p:nvSpPr>
        <p:spPr>
          <a:xfrm>
            <a:off x="1930198" y="2667000"/>
            <a:ext cx="2275725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9" name="Rectangle 6"/>
          <p:cNvSpPr/>
          <p:nvPr/>
        </p:nvSpPr>
        <p:spPr>
          <a:xfrm>
            <a:off x="54100" y="26670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0" name="TextBox 7"/>
          <p:cNvSpPr/>
          <p:nvPr/>
        </p:nvSpPr>
        <p:spPr>
          <a:xfrm>
            <a:off x="429840" y="3148577"/>
            <a:ext cx="1415514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</a:t>
            </a:r>
          </a:p>
        </p:txBody>
      </p:sp>
      <p:sp>
        <p:nvSpPr>
          <p:cNvPr id="271" name="TextBox 8"/>
          <p:cNvSpPr/>
          <p:nvPr/>
        </p:nvSpPr>
        <p:spPr>
          <a:xfrm>
            <a:off x="2384187" y="3126247"/>
            <a:ext cx="1906580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272" name="Rectangle 9"/>
          <p:cNvSpPr/>
          <p:nvPr/>
        </p:nvSpPr>
        <p:spPr>
          <a:xfrm>
            <a:off x="4236401" y="2666999"/>
            <a:ext cx="1147407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3" name="Rectangle 10"/>
          <p:cNvSpPr/>
          <p:nvPr/>
        </p:nvSpPr>
        <p:spPr>
          <a:xfrm>
            <a:off x="5414286" y="2666999"/>
            <a:ext cx="2412214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4" name="TextBox 12"/>
          <p:cNvSpPr/>
          <p:nvPr/>
        </p:nvSpPr>
        <p:spPr>
          <a:xfrm>
            <a:off x="4543583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75" name="Rectangle 13"/>
          <p:cNvSpPr/>
          <p:nvPr/>
        </p:nvSpPr>
        <p:spPr>
          <a:xfrm>
            <a:off x="7863185" y="2666999"/>
            <a:ext cx="1177886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6" name="TextBox 14"/>
          <p:cNvSpPr/>
          <p:nvPr/>
        </p:nvSpPr>
        <p:spPr>
          <a:xfrm>
            <a:off x="8200848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;</a:t>
            </a:r>
          </a:p>
        </p:txBody>
      </p:sp>
      <p:sp>
        <p:nvSpPr>
          <p:cNvPr id="277" name="TextBox 15"/>
          <p:cNvSpPr/>
          <p:nvPr/>
        </p:nvSpPr>
        <p:spPr>
          <a:xfrm>
            <a:off x="335279" y="2173051"/>
            <a:ext cx="139582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Keyword</a:t>
            </a:r>
          </a:p>
        </p:txBody>
      </p:sp>
      <p:sp>
        <p:nvSpPr>
          <p:cNvPr id="278" name="TextBox 16"/>
          <p:cNvSpPr/>
          <p:nvPr/>
        </p:nvSpPr>
        <p:spPr>
          <a:xfrm>
            <a:off x="2269587" y="2173051"/>
            <a:ext cx="156124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Variable name</a:t>
            </a:r>
          </a:p>
        </p:txBody>
      </p:sp>
      <p:sp>
        <p:nvSpPr>
          <p:cNvPr id="279" name="TextBox 17"/>
          <p:cNvSpPr/>
          <p:nvPr/>
        </p:nvSpPr>
        <p:spPr>
          <a:xfrm>
            <a:off x="4113870" y="2150944"/>
            <a:ext cx="1298487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Assignment</a:t>
            </a:r>
          </a:p>
        </p:txBody>
      </p:sp>
      <p:sp>
        <p:nvSpPr>
          <p:cNvPr id="280" name="TextBox 18"/>
          <p:cNvSpPr/>
          <p:nvPr/>
        </p:nvSpPr>
        <p:spPr>
          <a:xfrm>
            <a:off x="6244835" y="2150944"/>
            <a:ext cx="671845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Value</a:t>
            </a:r>
          </a:p>
        </p:txBody>
      </p:sp>
      <p:sp>
        <p:nvSpPr>
          <p:cNvPr id="281" name="TextBox 19"/>
          <p:cNvSpPr/>
          <p:nvPr/>
        </p:nvSpPr>
        <p:spPr>
          <a:xfrm>
            <a:off x="7728083" y="2150944"/>
            <a:ext cx="128576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Termination</a:t>
            </a:r>
          </a:p>
        </p:txBody>
      </p:sp>
      <p:sp>
        <p:nvSpPr>
          <p:cNvPr id="282" name="TextBox 20"/>
          <p:cNvSpPr/>
          <p:nvPr/>
        </p:nvSpPr>
        <p:spPr>
          <a:xfrm>
            <a:off x="4631865" y="5075530"/>
            <a:ext cx="4309688" cy="617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 sure to notice the quotes (“”), </a:t>
            </a:r>
          </a:p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83" name="Straight Arrow Connector 21"/>
          <p:cNvSpPr/>
          <p:nvPr/>
        </p:nvSpPr>
        <p:spPr>
          <a:xfrm flipV="1">
            <a:off x="7696200" y="3505201"/>
            <a:ext cx="0" cy="1511473"/>
          </a:xfrm>
          <a:prstGeom prst="line">
            <a:avLst/>
          </a:prstGeom>
          <a:ln w="571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84" name="Straight Arrow Connector 30"/>
          <p:cNvSpPr/>
          <p:nvPr/>
        </p:nvSpPr>
        <p:spPr>
          <a:xfrm flipV="1">
            <a:off x="5562600" y="3505201"/>
            <a:ext cx="0" cy="1511473"/>
          </a:xfrm>
          <a:prstGeom prst="line">
            <a:avLst/>
          </a:prstGeom>
          <a:ln w="571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85" name="TextBox 22"/>
          <p:cNvSpPr/>
          <p:nvPr/>
        </p:nvSpPr>
        <p:spPr>
          <a:xfrm>
            <a:off x="5263010" y="3210579"/>
            <a:ext cx="2721101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2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“Bumblee”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88" name="Rectangle 8"/>
          <p:cNvSpPr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289" name="TextBox 9"/>
          <p:cNvSpPr/>
          <p:nvPr/>
        </p:nvSpPr>
        <p:spPr>
          <a:xfrm>
            <a:off x="304800" y="914399"/>
            <a:ext cx="8686800" cy="4704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the instructions in the file sent to you, fill in the missing JavaScript code to create variables.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When you are done, open the file in Chrome and check the output.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you successfully completed the activity, you should see a series of pop-up windows with text inside. </a:t>
            </a: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4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294" name="Title 1"/>
          <p:cNvSpPr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(ConsoleDemoInstructor.html | 04-ConsoleLogDemo)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Console.log</a:t>
            </a:r>
          </a:p>
        </p:txBody>
      </p:sp>
      <p:sp>
        <p:nvSpPr>
          <p:cNvPr id="297" name="Content Placeholder 2"/>
          <p:cNvSpPr/>
          <p:nvPr/>
        </p:nvSpPr>
        <p:spPr>
          <a:xfrm>
            <a:off x="24061" y="990599"/>
            <a:ext cx="9043739" cy="173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console.log is a quick expression used to </a:t>
            </a:r>
            <a:r>
              <a:rPr u="sng"/>
              <a:t>print content</a:t>
            </a:r>
            <a:r>
              <a:t> to the debugger. (what even is that word?)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2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It is a </a:t>
            </a:r>
            <a:r>
              <a:rPr u="sng"/>
              <a:t>very useful tool </a:t>
            </a:r>
            <a:r>
              <a:t>to use during development and debugging. (you keep using that word!) </a:t>
            </a:r>
          </a:p>
        </p:txBody>
      </p:sp>
      <p:pic>
        <p:nvPicPr>
          <p:cNvPr id="29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090"/>
          <a:stretch>
            <a:fillRect/>
          </a:stretch>
        </p:blipFill>
        <p:spPr>
          <a:xfrm>
            <a:off x="156299" y="3324630"/>
            <a:ext cx="8779262" cy="23853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01" name="Rectangle 8"/>
          <p:cNvSpPr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02" name="TextBox 9"/>
          <p:cNvSpPr/>
          <p:nvPr/>
        </p:nvSpPr>
        <p:spPr>
          <a:xfrm>
            <a:off x="304800" y="914400"/>
            <a:ext cx="8686800" cy="3993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the file sent to you as a guide, modify the code so that is uses console.log instead of alerts to display messages.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Then open the file in the browser and open up chrome Developer tools -&gt; Console to confirm the changes worked.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discuss the different between using console.log and alert.</a:t>
            </a:r>
          </a:p>
        </p:txBody>
      </p:sp>
      <p:pic>
        <p:nvPicPr>
          <p:cNvPr id="303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6129" y="4752856"/>
            <a:ext cx="3862216" cy="15155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INSTRUCTOR DEMO!</a:t>
            </a:r>
          </a:p>
        </p:txBody>
      </p:sp>
      <p:sp>
        <p:nvSpPr>
          <p:cNvPr id="306" name="Title 1"/>
          <p:cNvSpPr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b="1" i="1"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Alerts, Prompts, Confirms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hat extra flavor for your bootstrap hw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68680">
              <a:defRPr sz="2280"/>
            </a:lvl1pPr>
          </a:lstStyle>
          <a:p>
            <a:pPr/>
            <a:r>
              <a:t>That extra flavor for your bootstrap hw</a:t>
            </a:r>
          </a:p>
        </p:txBody>
      </p:sp>
      <p:pic>
        <p:nvPicPr>
          <p:cNvPr id="194" name="pasted-image.gif" descr="pasted-image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9480" y="786858"/>
            <a:ext cx="6096001" cy="4762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309" name="Title 1"/>
          <p:cNvSpPr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(PromptDemo.html | 06-PromptDemo)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4713" cy="1706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12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13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713" y="1600200"/>
            <a:ext cx="3414714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314" name="Picture 3" descr="Pictur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6622"/>
            <a:ext cx="5283871" cy="1635921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Alerts, Prompts, Confirms</a:t>
            </a:r>
          </a:p>
        </p:txBody>
      </p:sp>
      <p:sp>
        <p:nvSpPr>
          <p:cNvPr id="316" name="Content Placeholder 2"/>
          <p:cNvSpPr/>
          <p:nvPr/>
        </p:nvSpPr>
        <p:spPr>
          <a:xfrm>
            <a:off x="216818" y="991111"/>
            <a:ext cx="5081338" cy="1835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Alerts, Confirms, and Prompts will create a </a:t>
            </a:r>
            <a:r>
              <a:rPr u="sng"/>
              <a:t>popup box</a:t>
            </a:r>
            <a:r>
              <a:t> in the browser when run. 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These are also useful for development and debugging.</a:t>
            </a:r>
          </a:p>
        </p:txBody>
      </p:sp>
      <p:sp>
        <p:nvSpPr>
          <p:cNvPr id="317" name="Straight Arrow Connector 12"/>
          <p:cNvSpPr/>
          <p:nvPr/>
        </p:nvSpPr>
        <p:spPr>
          <a:xfrm flipV="1">
            <a:off x="2757486" y="2438399"/>
            <a:ext cx="3033714" cy="1633717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18" name="Straight Arrow Connector 13"/>
          <p:cNvSpPr/>
          <p:nvPr/>
        </p:nvSpPr>
        <p:spPr>
          <a:xfrm flipV="1">
            <a:off x="4556247" y="3866622"/>
            <a:ext cx="1234953" cy="727493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19" name="Straight Arrow Connector 16"/>
          <p:cNvSpPr/>
          <p:nvPr/>
        </p:nvSpPr>
        <p:spPr>
          <a:xfrm flipV="1">
            <a:off x="4556247" y="5029200"/>
            <a:ext cx="1158753" cy="281725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22" name="Rectangle 8"/>
          <p:cNvSpPr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23" name="TextBox 9"/>
          <p:cNvSpPr/>
          <p:nvPr/>
        </p:nvSpPr>
        <p:spPr>
          <a:xfrm>
            <a:off x="304800" y="914400"/>
            <a:ext cx="8686800" cy="3993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Write JavaScript code that does the following: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a confirm, ask the user: “Do you like _____?” and store their response in a variable.</a:t>
            </a:r>
          </a:p>
          <a:p>
            <a:pPr marL="457200" indent="-457200">
              <a:buSzPct val="100000"/>
              <a:buAutoNum type="arabicPeriod" startAt="1"/>
              <a:defRPr i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a prompt, ask the user: “What kind of _____? do you like?” and store their response in a variable.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793" y="2791317"/>
            <a:ext cx="6561808" cy="3533282"/>
          </a:xfrm>
          <a:prstGeom prst="rect">
            <a:avLst/>
          </a:prstGeom>
          <a:ln w="12700">
            <a:miter lim="400000"/>
          </a:ln>
        </p:spPr>
      </p:pic>
      <p:sp>
        <p:nvSpPr>
          <p:cNvPr id="328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Writing to HTML</a:t>
            </a:r>
          </a:p>
        </p:txBody>
      </p:sp>
      <p:sp>
        <p:nvSpPr>
          <p:cNvPr id="329" name="Content Placeholder 2"/>
          <p:cNvSpPr/>
          <p:nvPr/>
        </p:nvSpPr>
        <p:spPr>
          <a:xfrm>
            <a:off x="143792" y="636804"/>
            <a:ext cx="8774784" cy="1835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We can also use JavaScript to directly write to the HTML page itself using </a:t>
            </a:r>
            <a:r>
              <a:rPr b="1"/>
              <a:t>document.write( ).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b="1" sz="20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Later we will go over </a:t>
            </a:r>
            <a:r>
              <a:rPr i="1"/>
              <a:t>much</a:t>
            </a:r>
            <a:r>
              <a:t> more advanced approaches for writing HTML using JavaScript and jQuery.</a:t>
            </a:r>
          </a:p>
        </p:txBody>
      </p:sp>
      <p:sp>
        <p:nvSpPr>
          <p:cNvPr id="330" name="Content Placeholder 2"/>
          <p:cNvSpPr/>
          <p:nvPr/>
        </p:nvSpPr>
        <p:spPr>
          <a:xfrm>
            <a:off x="6477000" y="5360125"/>
            <a:ext cx="1671636" cy="66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b="1" sz="2000">
                <a:latin typeface="Arial"/>
                <a:ea typeface="Arial"/>
                <a:cs typeface="Arial"/>
                <a:sym typeface="Arial"/>
              </a:defRPr>
            </a:pPr>
            <a:r>
              <a:t>Test.html </a:t>
            </a:r>
            <a:endParaRPr sz="2400"/>
          </a:p>
          <a:p>
            <a:pPr indent="228600" defTabSz="685800">
              <a:defRPr b="1" sz="2000">
                <a:latin typeface="Arial"/>
                <a:ea typeface="Arial"/>
                <a:cs typeface="Arial"/>
                <a:sym typeface="Arial"/>
              </a:defRPr>
            </a:pPr>
            <a:r>
              <a:t>(sublime)</a:t>
            </a:r>
          </a:p>
        </p:txBody>
      </p:sp>
      <p:pic>
        <p:nvPicPr>
          <p:cNvPr id="331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rgbClr val="5B9BD5"/>
            </a:solidFill>
          </a:ln>
        </p:spPr>
      </p:pic>
      <p:sp>
        <p:nvSpPr>
          <p:cNvPr id="332" name="Content Placeholder 2"/>
          <p:cNvSpPr/>
          <p:nvPr/>
        </p:nvSpPr>
        <p:spPr>
          <a:xfrm>
            <a:off x="6477000" y="3024051"/>
            <a:ext cx="3124200" cy="375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indent="228600" defTabSz="685800">
              <a:defRPr b="1"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337" name="Title 1"/>
          <p:cNvSpPr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(conditionaldemo.html | 08-ConditionalDemo)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If/Else Statements</a:t>
            </a:r>
          </a:p>
        </p:txBody>
      </p:sp>
      <p:sp>
        <p:nvSpPr>
          <p:cNvPr id="340" name="Content Placeholder 2"/>
          <p:cNvSpPr/>
          <p:nvPr/>
        </p:nvSpPr>
        <p:spPr>
          <a:xfrm>
            <a:off x="152400" y="838200"/>
            <a:ext cx="8765935" cy="172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  <a:endParaRPr sz="2800"/>
          </a:p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341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16" y="3124200"/>
            <a:ext cx="8648701" cy="2508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44" name="Rectangle 8"/>
          <p:cNvSpPr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45" name="TextBox 9"/>
          <p:cNvSpPr/>
          <p:nvPr/>
        </p:nvSpPr>
        <p:spPr>
          <a:xfrm>
            <a:off x="304800" y="914399"/>
            <a:ext cx="8686800" cy="475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Create a website (from scratch) that asks users if they eat steak.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 they respond with “yes”, write the following to the page: “Here’s a Steak Sandwich!”.</a:t>
            </a:r>
          </a:p>
          <a:p>
            <a:pPr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 they respond with “no”, write the following to the page: “Here’s a Tofu Stir-Fry!”.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b="1" sz="2200">
                <a:latin typeface="Arial"/>
                <a:ea typeface="Arial"/>
                <a:cs typeface="Arial"/>
                <a:sym typeface="Arial"/>
              </a:defRPr>
            </a:pPr>
            <a:r>
              <a:t>Bonus</a:t>
            </a:r>
            <a:r>
              <a:rPr b="0"/>
              <a:t>: Ask what the user’s birth year is. If they are under 21, alert the following: “No Sake for you!” </a:t>
            </a:r>
            <a:endParaRPr b="0"/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b="1" sz="2200">
                <a:latin typeface="Arial"/>
                <a:ea typeface="Arial"/>
                <a:cs typeface="Arial"/>
                <a:sym typeface="Arial"/>
              </a:defRPr>
            </a:pPr>
            <a:r>
              <a:t>Hint: </a:t>
            </a:r>
            <a:r>
              <a:rPr b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48" name="Rectangle 8"/>
          <p:cNvSpPr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49" name="TextBox 9"/>
          <p:cNvSpPr/>
          <p:nvPr/>
        </p:nvSpPr>
        <p:spPr>
          <a:xfrm>
            <a:off x="304800" y="914399"/>
            <a:ext cx="8686800" cy="3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Dissection: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Open the file sent to you in Sublime. </a:t>
            </a:r>
          </a:p>
          <a:p>
            <a:pPr marL="342900" indent="-342900">
              <a:buSzPct val="100000"/>
              <a:buFont typeface="Arial"/>
              <a:buChar char="•"/>
              <a:defRPr b="1"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Bootswatch Styling</a:t>
            </a:r>
          </a:p>
        </p:txBody>
      </p:sp>
      <p:pic>
        <p:nvPicPr>
          <p:cNvPr id="19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6400" y="782857"/>
            <a:ext cx="6222173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Rectangle 5"/>
          <p:cNvSpPr/>
          <p:nvPr/>
        </p:nvSpPr>
        <p:spPr>
          <a:xfrm>
            <a:off x="3483283" y="5880099"/>
            <a:ext cx="250555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://bootswatch.com/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Rectangle 8"/>
          <p:cNvSpPr/>
          <p:nvPr/>
        </p:nvSpPr>
        <p:spPr>
          <a:xfrm>
            <a:off x="279399" y="2362200"/>
            <a:ext cx="8522142" cy="1905000"/>
          </a:xfrm>
          <a:prstGeom prst="rect">
            <a:avLst/>
          </a:prstGeom>
          <a:solidFill>
            <a:srgbClr val="262626">
              <a:alpha val="99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4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The Zoo Pen</a:t>
            </a:r>
          </a:p>
        </p:txBody>
      </p:sp>
      <p:sp>
        <p:nvSpPr>
          <p:cNvPr id="355" name="Rectangle 4"/>
          <p:cNvSpPr/>
          <p:nvPr/>
        </p:nvSpPr>
        <p:spPr>
          <a:xfrm>
            <a:off x="535034" y="25908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6" name="Rectangle 5"/>
          <p:cNvSpPr/>
          <p:nvPr/>
        </p:nvSpPr>
        <p:spPr>
          <a:xfrm>
            <a:off x="2598186" y="25907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7" name="Rectangle 6"/>
          <p:cNvSpPr/>
          <p:nvPr/>
        </p:nvSpPr>
        <p:spPr>
          <a:xfrm>
            <a:off x="4686739" y="25907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8" name="Rectangle 7"/>
          <p:cNvSpPr/>
          <p:nvPr/>
        </p:nvSpPr>
        <p:spPr>
          <a:xfrm>
            <a:off x="6775292" y="2565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9" name="TextBox 9"/>
          <p:cNvSpPr/>
          <p:nvPr/>
        </p:nvSpPr>
        <p:spPr>
          <a:xfrm>
            <a:off x="955141" y="4495801"/>
            <a:ext cx="91752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0 </a:t>
            </a:r>
          </a:p>
        </p:txBody>
      </p:sp>
      <p:sp>
        <p:nvSpPr>
          <p:cNvPr id="360" name="TextBox 10"/>
          <p:cNvSpPr/>
          <p:nvPr/>
        </p:nvSpPr>
        <p:spPr>
          <a:xfrm>
            <a:off x="3018294" y="44958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1</a:t>
            </a:r>
          </a:p>
        </p:txBody>
      </p:sp>
      <p:sp>
        <p:nvSpPr>
          <p:cNvPr id="361" name="TextBox 11"/>
          <p:cNvSpPr/>
          <p:nvPr/>
        </p:nvSpPr>
        <p:spPr>
          <a:xfrm>
            <a:off x="5017327" y="44958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2</a:t>
            </a:r>
          </a:p>
        </p:txBody>
      </p:sp>
      <p:sp>
        <p:nvSpPr>
          <p:cNvPr id="362" name="TextBox 12"/>
          <p:cNvSpPr/>
          <p:nvPr/>
        </p:nvSpPr>
        <p:spPr>
          <a:xfrm>
            <a:off x="7227459" y="4495801"/>
            <a:ext cx="85401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3</a:t>
            </a:r>
          </a:p>
        </p:txBody>
      </p:sp>
      <p:sp>
        <p:nvSpPr>
          <p:cNvPr id="363" name="TextBox 13"/>
          <p:cNvSpPr/>
          <p:nvPr/>
        </p:nvSpPr>
        <p:spPr>
          <a:xfrm>
            <a:off x="279400" y="1833616"/>
            <a:ext cx="2772331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64" name="TextBox 14"/>
          <p:cNvSpPr/>
          <p:nvPr/>
        </p:nvSpPr>
        <p:spPr>
          <a:xfrm>
            <a:off x="994015" y="3130033"/>
            <a:ext cx="70131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Zebra</a:t>
            </a:r>
          </a:p>
        </p:txBody>
      </p:sp>
      <p:sp>
        <p:nvSpPr>
          <p:cNvPr id="365" name="TextBox 15"/>
          <p:cNvSpPr/>
          <p:nvPr/>
        </p:nvSpPr>
        <p:spPr>
          <a:xfrm>
            <a:off x="5227399" y="3130033"/>
            <a:ext cx="78603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Giraffe</a:t>
            </a:r>
          </a:p>
        </p:txBody>
      </p:sp>
      <p:sp>
        <p:nvSpPr>
          <p:cNvPr id="366" name="TextBox 16"/>
          <p:cNvSpPr/>
          <p:nvPr/>
        </p:nvSpPr>
        <p:spPr>
          <a:xfrm>
            <a:off x="3095237" y="3130033"/>
            <a:ext cx="70142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Rhino</a:t>
            </a:r>
          </a:p>
        </p:txBody>
      </p:sp>
      <p:sp>
        <p:nvSpPr>
          <p:cNvPr id="367" name="TextBox 17"/>
          <p:cNvSpPr/>
          <p:nvPr/>
        </p:nvSpPr>
        <p:spPr>
          <a:xfrm>
            <a:off x="7295746" y="3130033"/>
            <a:ext cx="49782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Rectangle 8"/>
          <p:cNvSpPr/>
          <p:nvPr/>
        </p:nvSpPr>
        <p:spPr>
          <a:xfrm>
            <a:off x="279399" y="1447800"/>
            <a:ext cx="8522142" cy="1905000"/>
          </a:xfrm>
          <a:prstGeom prst="rect">
            <a:avLst/>
          </a:prstGeom>
          <a:solidFill>
            <a:srgbClr val="262626">
              <a:alpha val="99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0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The Zoo Pen… Coded</a:t>
            </a:r>
          </a:p>
        </p:txBody>
      </p:sp>
      <p:sp>
        <p:nvSpPr>
          <p:cNvPr id="371" name="Rectangle 4"/>
          <p:cNvSpPr/>
          <p:nvPr/>
        </p:nvSpPr>
        <p:spPr>
          <a:xfrm>
            <a:off x="535034" y="16764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2" name="Rectangle 5"/>
          <p:cNvSpPr/>
          <p:nvPr/>
        </p:nvSpPr>
        <p:spPr>
          <a:xfrm>
            <a:off x="2598186" y="1676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3" name="Rectangle 6"/>
          <p:cNvSpPr/>
          <p:nvPr/>
        </p:nvSpPr>
        <p:spPr>
          <a:xfrm>
            <a:off x="4686739" y="1676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4" name="Rectangle 7"/>
          <p:cNvSpPr/>
          <p:nvPr/>
        </p:nvSpPr>
        <p:spPr>
          <a:xfrm>
            <a:off x="6775292" y="16509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5" name="TextBox 9"/>
          <p:cNvSpPr/>
          <p:nvPr/>
        </p:nvSpPr>
        <p:spPr>
          <a:xfrm>
            <a:off x="955141" y="3581401"/>
            <a:ext cx="91752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0 </a:t>
            </a:r>
          </a:p>
        </p:txBody>
      </p:sp>
      <p:sp>
        <p:nvSpPr>
          <p:cNvPr id="376" name="TextBox 10"/>
          <p:cNvSpPr/>
          <p:nvPr/>
        </p:nvSpPr>
        <p:spPr>
          <a:xfrm>
            <a:off x="3018294" y="35814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1</a:t>
            </a:r>
          </a:p>
        </p:txBody>
      </p:sp>
      <p:sp>
        <p:nvSpPr>
          <p:cNvPr id="377" name="TextBox 11"/>
          <p:cNvSpPr/>
          <p:nvPr/>
        </p:nvSpPr>
        <p:spPr>
          <a:xfrm>
            <a:off x="5017327" y="35814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2</a:t>
            </a:r>
          </a:p>
        </p:txBody>
      </p:sp>
      <p:sp>
        <p:nvSpPr>
          <p:cNvPr id="378" name="TextBox 12"/>
          <p:cNvSpPr/>
          <p:nvPr/>
        </p:nvSpPr>
        <p:spPr>
          <a:xfrm>
            <a:off x="7227459" y="3581401"/>
            <a:ext cx="85401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3</a:t>
            </a:r>
          </a:p>
        </p:txBody>
      </p:sp>
      <p:sp>
        <p:nvSpPr>
          <p:cNvPr id="379" name="TextBox 13"/>
          <p:cNvSpPr/>
          <p:nvPr/>
        </p:nvSpPr>
        <p:spPr>
          <a:xfrm>
            <a:off x="279400" y="919216"/>
            <a:ext cx="2772331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80" name="TextBox 14"/>
          <p:cNvSpPr/>
          <p:nvPr/>
        </p:nvSpPr>
        <p:spPr>
          <a:xfrm>
            <a:off x="994015" y="2215633"/>
            <a:ext cx="70131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Zebra</a:t>
            </a:r>
          </a:p>
        </p:txBody>
      </p:sp>
      <p:sp>
        <p:nvSpPr>
          <p:cNvPr id="381" name="TextBox 15"/>
          <p:cNvSpPr/>
          <p:nvPr/>
        </p:nvSpPr>
        <p:spPr>
          <a:xfrm>
            <a:off x="5227399" y="2215633"/>
            <a:ext cx="78603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Giraffe</a:t>
            </a:r>
          </a:p>
        </p:txBody>
      </p:sp>
      <p:sp>
        <p:nvSpPr>
          <p:cNvPr id="382" name="TextBox 16"/>
          <p:cNvSpPr/>
          <p:nvPr/>
        </p:nvSpPr>
        <p:spPr>
          <a:xfrm>
            <a:off x="3095237" y="2215633"/>
            <a:ext cx="70142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Rhino</a:t>
            </a:r>
          </a:p>
        </p:txBody>
      </p:sp>
      <p:sp>
        <p:nvSpPr>
          <p:cNvPr id="383" name="TextBox 17"/>
          <p:cNvSpPr/>
          <p:nvPr/>
        </p:nvSpPr>
        <p:spPr>
          <a:xfrm>
            <a:off x="7295746" y="2215633"/>
            <a:ext cx="49782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Owl</a:t>
            </a:r>
          </a:p>
        </p:txBody>
      </p:sp>
      <p:sp>
        <p:nvSpPr>
          <p:cNvPr id="384" name="TextBox 18"/>
          <p:cNvSpPr/>
          <p:nvPr/>
        </p:nvSpPr>
        <p:spPr>
          <a:xfrm>
            <a:off x="314326" y="4741917"/>
            <a:ext cx="395752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8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343" y="5236028"/>
            <a:ext cx="8096252" cy="1022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INSTRUCTOR DEMO!</a:t>
            </a:r>
          </a:p>
        </p:txBody>
      </p:sp>
      <p:sp>
        <p:nvSpPr>
          <p:cNvPr id="388" name="Title 1"/>
          <p:cNvSpPr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b="1" i="1"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Arrays </a:t>
            </a:r>
          </a:p>
        </p:txBody>
      </p:sp>
      <p:sp>
        <p:nvSpPr>
          <p:cNvPr id="391" name="Content Placeholder 2"/>
          <p:cNvSpPr/>
          <p:nvPr/>
        </p:nvSpPr>
        <p:spPr>
          <a:xfrm>
            <a:off x="451328" y="866677"/>
            <a:ext cx="8583816" cy="3281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Arrays a type of variable that are </a:t>
            </a:r>
            <a:r>
              <a:rPr u="sng"/>
              <a:t>collections</a:t>
            </a:r>
            <a:r>
              <a:t>.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These collections can be made up of </a:t>
            </a:r>
            <a:r>
              <a:rPr u="sng"/>
              <a:t>strings</a:t>
            </a:r>
            <a:r>
              <a:t>, </a:t>
            </a:r>
            <a:r>
              <a:rPr u="sng"/>
              <a:t>numbers</a:t>
            </a:r>
            <a:r>
              <a:t>, </a:t>
            </a:r>
            <a:r>
              <a:rPr u="sng"/>
              <a:t>Booleans</a:t>
            </a:r>
            <a:r>
              <a:t>, other </a:t>
            </a:r>
            <a:r>
              <a:rPr u="sng"/>
              <a:t>arrays</a:t>
            </a:r>
            <a:r>
              <a:t>, </a:t>
            </a:r>
            <a:r>
              <a:rPr u="sng"/>
              <a:t>objects</a:t>
            </a:r>
            <a:r>
              <a:t>, anything.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Each </a:t>
            </a:r>
            <a:r>
              <a:rPr u="sng"/>
              <a:t>element</a:t>
            </a:r>
            <a:r>
              <a:t> of the array is marked by an </a:t>
            </a:r>
            <a:r>
              <a:rPr u="sng"/>
              <a:t>index</a:t>
            </a:r>
            <a:r>
              <a:t>. Indexes always start with 0.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39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89" y="3950030"/>
            <a:ext cx="8857798" cy="2063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395" name="Title 1"/>
          <p:cNvSpPr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(ArraysDemo.html | 11-ArraysDemo)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Arrays Indices</a:t>
            </a:r>
          </a:p>
        </p:txBody>
      </p:sp>
      <p:sp>
        <p:nvSpPr>
          <p:cNvPr id="398" name="Content Placeholder 2"/>
          <p:cNvSpPr/>
          <p:nvPr/>
        </p:nvSpPr>
        <p:spPr>
          <a:xfrm>
            <a:off x="304800" y="762000"/>
            <a:ext cx="8610600" cy="2570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  <a:endParaRPr u="sng"/>
          </a:p>
        </p:txBody>
      </p:sp>
      <p:pic>
        <p:nvPicPr>
          <p:cNvPr id="39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983" y="3431385"/>
            <a:ext cx="8856234" cy="2345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02" name="Rectangle 8"/>
          <p:cNvSpPr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403" name="TextBox 9"/>
          <p:cNvSpPr/>
          <p:nvPr/>
        </p:nvSpPr>
        <p:spPr>
          <a:xfrm>
            <a:off x="304800" y="914399"/>
            <a:ext cx="8686800" cy="3281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Class Code Dissection: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take a few moments to look over the following code.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Above each console.log() write a comment “predicting” what you think the output will be.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Challenge Activity?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201" name="Title 1"/>
          <p:cNvSpPr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>
              <a:latin typeface="Calibri Light"/>
              <a:ea typeface="Calibri Light"/>
              <a:cs typeface="Calibri Light"/>
              <a:sym typeface="Calibri Light"/>
            </a:endParaRPr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(layout.html | 0-Bootswatch)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10" name="Rectangle 8"/>
          <p:cNvSpPr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411" name="TextBox 9"/>
          <p:cNvSpPr/>
          <p:nvPr/>
        </p:nvSpPr>
        <p:spPr>
          <a:xfrm>
            <a:off x="304800" y="914400"/>
            <a:ext cx="8686800" cy="434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 (Challenge):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Create a website that accomplishes the following: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Create an array of your favorite bands.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prompt, ask the user’s favorite band.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it’s one of your favorites, alert: “YEAH I LOVE THEM!”.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it’s not, alert: “Nah. They’re pretty lame.”.</a:t>
            </a:r>
          </a:p>
          <a:p>
            <a:pPr lvl="1" marL="800100" indent="-342900">
              <a:buSzPct val="100000"/>
              <a:buFont typeface="Arial"/>
              <a:buChar char="•"/>
              <a:defRPr i="1" sz="2400">
                <a:latin typeface="Arial"/>
                <a:ea typeface="Arial"/>
                <a:cs typeface="Arial"/>
                <a:sym typeface="Arial"/>
              </a:defRPr>
            </a:pPr>
            <a:r>
              <a:t>Hint: You will need to research how to use .indexOf()</a:t>
            </a:r>
          </a:p>
          <a:p>
            <a:pPr lvl="1" marL="800100" indent="-342900">
              <a:buSzPct val="100000"/>
              <a:buFont typeface="Arial"/>
              <a:buChar char="•"/>
              <a:defRPr i="1" sz="2400">
                <a:latin typeface="Arial"/>
                <a:ea typeface="Arial"/>
                <a:cs typeface="Arial"/>
                <a:sym typeface="Arial"/>
              </a:defRPr>
            </a:pPr>
            <a:r>
              <a:t>Hint: 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14" name="Rectangle 8"/>
          <p:cNvSpPr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415" name="TextBox 9"/>
          <p:cNvSpPr/>
          <p:nvPr/>
        </p:nvSpPr>
        <p:spPr>
          <a:xfrm>
            <a:off x="304800" y="761999"/>
            <a:ext cx="8686800" cy="2215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Dissection (Re-examined, Time-permitting):</a:t>
            </a:r>
          </a:p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Re-examine the file sent to you at the start of class.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See if you can better understand how it works – after having gone through today’s class.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Objectives</a:t>
            </a:r>
          </a:p>
        </p:txBody>
      </p:sp>
      <p:sp>
        <p:nvSpPr>
          <p:cNvPr id="206" name="Shape 70"/>
          <p:cNvSpPr/>
          <p:nvPr/>
        </p:nvSpPr>
        <p:spPr>
          <a:xfrm>
            <a:off x="304799" y="761998"/>
            <a:ext cx="8740776" cy="6490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defTabSz="685800">
              <a:spcBef>
                <a:spcPts val="500"/>
              </a:spcBef>
              <a:defRPr b="1" sz="2200" u="sng">
                <a:latin typeface="Arial"/>
                <a:ea typeface="Arial"/>
                <a:cs typeface="Arial"/>
                <a:sym typeface="Arial"/>
              </a:defRPr>
            </a:pPr>
            <a:r>
              <a:t>In today’s class we’ll be introducing:</a:t>
            </a:r>
            <a:endParaRPr sz="2400"/>
          </a:p>
          <a:p>
            <a:pPr defTabSz="685800">
              <a:spcBef>
                <a:spcPts val="500"/>
              </a:spcBef>
              <a:defRPr b="1"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JavaScript Definitions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JavaScript Basics: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Variables </a:t>
            </a:r>
            <a:endParaRPr sz="2100"/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Logging, Alerting, Prompting</a:t>
            </a:r>
            <a:endParaRPr sz="2100"/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Arrays</a:t>
            </a:r>
            <a:endParaRPr sz="2100"/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If/Else Statements</a:t>
            </a:r>
            <a:endParaRPr sz="21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1"/>
          <p:cNvSpPr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OMG JavaScript!</a:t>
            </a:r>
          </a:p>
        </p:txBody>
      </p:sp>
      <p:pic>
        <p:nvPicPr>
          <p:cNvPr id="209" name="Picture 2" descr="Picture 2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943" y="1219200"/>
            <a:ext cx="8644540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itle 1"/>
          <p:cNvSpPr/>
          <p:nvPr/>
        </p:nvSpPr>
        <p:spPr>
          <a:xfrm>
            <a:off x="457200" y="5333999"/>
            <a:ext cx="8501282" cy="653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itle 1"/>
          <p:cNvSpPr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